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8" r:id="rId14"/>
    <p:sldId id="354" r:id="rId15"/>
    <p:sldId id="300" r:id="rId16"/>
    <p:sldId id="359" r:id="rId17"/>
    <p:sldId id="287" r:id="rId18"/>
    <p:sldId id="270" r:id="rId19"/>
    <p:sldId id="301" r:id="rId20"/>
    <p:sldId id="338" r:id="rId21"/>
    <p:sldId id="272" r:id="rId22"/>
    <p:sldId id="276" r:id="rId23"/>
    <p:sldId id="278" r:id="rId24"/>
    <p:sldId id="279" r:id="rId25"/>
    <p:sldId id="284" r:id="rId26"/>
    <p:sldId id="281" r:id="rId27"/>
    <p:sldId id="282" r:id="rId28"/>
    <p:sldId id="283" r:id="rId29"/>
    <p:sldId id="271" r:id="rId30"/>
    <p:sldId id="280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88" r:id="rId39"/>
    <p:sldId id="286" r:id="rId40"/>
    <p:sldId id="302" r:id="rId41"/>
    <p:sldId id="289" r:id="rId42"/>
    <p:sldId id="290" r:id="rId43"/>
    <p:sldId id="303" r:id="rId44"/>
    <p:sldId id="305" r:id="rId45"/>
    <p:sldId id="328" r:id="rId46"/>
    <p:sldId id="306" r:id="rId47"/>
    <p:sldId id="307" r:id="rId48"/>
    <p:sldId id="327" r:id="rId49"/>
    <p:sldId id="292" r:id="rId50"/>
    <p:sldId id="294" r:id="rId51"/>
    <p:sldId id="326" r:id="rId52"/>
    <p:sldId id="268" r:id="rId53"/>
    <p:sldId id="269" r:id="rId54"/>
    <p:sldId id="330" r:id="rId55"/>
    <p:sldId id="331" r:id="rId56"/>
    <p:sldId id="332" r:id="rId57"/>
    <p:sldId id="333" r:id="rId58"/>
    <p:sldId id="334" r:id="rId59"/>
    <p:sldId id="336" r:id="rId60"/>
    <p:sldId id="337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5" r:id="rId76"/>
    <p:sldId id="356" r:id="rId77"/>
    <p:sldId id="264" r:id="rId78"/>
    <p:sldId id="357" r:id="rId79"/>
    <p:sldId id="285" r:id="rId80"/>
    <p:sldId id="265" r:id="rId81"/>
    <p:sldId id="266" r:id="rId82"/>
    <p:sldId id="293" r:id="rId83"/>
    <p:sldId id="309" r:id="rId84"/>
    <p:sldId id="267" r:id="rId85"/>
    <p:sldId id="304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8"/>
            <p14:sldId id="354"/>
            <p14:sldId id="300"/>
            <p14:sldId id="359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38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264"/>
            <p14:sldId id="357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2025-03-02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extended-book.com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366254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parse dates in various formats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("20210604")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mdy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("06-04-2021")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dmy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("04/06/2021")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extract date components</a:t>
            </a:r>
          </a:p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("1781-03-27")</a:t>
            </a:r>
          </a:p>
          <a:p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year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1781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month.name[</a:t>
            </a:r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month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)]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"March"</a:t>
            </a:r>
          </a:p>
          <a:p>
            <a:endParaRPr lang="en-US" sz="12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date arithmetic: how old is Minard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?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year(today()) - year(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244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3479A-41F3-72E1-7234-4B21EEB2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F5B8-E55C-742C-5B0A-B54FCDA4CFDD}"/>
              </a:ext>
            </a:extLst>
          </p:cNvPr>
          <p:cNvSpPr txBox="1"/>
          <p:nvPr/>
        </p:nvSpPr>
        <p:spPr>
          <a:xfrm>
            <a:off x="457200" y="609600"/>
            <a:ext cx="4572000" cy="569386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library(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stringr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&lt;- c("house", "car", "plant", "telephone", "arm chair")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print(x)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"car"       "plant"     "telephone" "arm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how many letters?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str_length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5 3 5 9 9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detecting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FALSE  TRUE FALSE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FALSE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  TRUE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which ones match?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"car"       "arm chair“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replacing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|&gt;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regular expressions: find vowels 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str_replace_all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]", "_")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h__s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c_r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pl_nt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t_l_ph_n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"_rm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__r"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1E0BE-0E63-1B2D-2DDB-2EE41140A965}"/>
              </a:ext>
            </a:extLst>
          </p:cNvPr>
          <p:cNvSpPr txBox="1"/>
          <p:nvPr/>
        </p:nvSpPr>
        <p:spPr>
          <a:xfrm>
            <a:off x="4419600" y="1905000"/>
            <a:ext cx="46482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str_to_upper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str_to_sentence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str_to_title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73DE39-C957-A312-33E9-1E85482E85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62" y="304800"/>
            <a:ext cx="710738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DE6CC-BE34-5439-D1E7-DB63C54AA787}"/>
              </a:ext>
            </a:extLst>
          </p:cNvPr>
          <p:cNvSpPr txBox="1"/>
          <p:nvPr/>
        </p:nvSpPr>
        <p:spPr>
          <a:xfrm>
            <a:off x="5410200" y="1524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Changing case</a:t>
            </a:r>
          </a:p>
        </p:txBody>
      </p:sp>
    </p:spTree>
    <p:extLst>
      <p:ext uri="{BB962C8B-B14F-4D97-AF65-F5344CB8AC3E}">
        <p14:creationId xmlns:p14="http://schemas.microsoft.com/office/powerpoint/2010/main" val="378301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glue</a:t>
            </a:r>
            <a:r>
              <a:rPr lang="en-CA" dirty="0"/>
              <a:t>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library(glue)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 &lt;- “Michael“; food &lt;- “pizza”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glue('My name is {name}. I like {food}.')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My name is Michael.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head(mtcars,4) |&gt; 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glue_data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rownames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(.)} has {hp} hp &amp; 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 cylinders")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Wag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Datsun 710 has 93 hp &amp; 4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4E018-BE9A-9AB3-37C4-2777FA093A2F}"/>
              </a:ext>
            </a:extLst>
          </p:cNvPr>
          <p:cNvGrpSpPr/>
          <p:nvPr/>
        </p:nvGrpSpPr>
        <p:grpSpPr>
          <a:xfrm>
            <a:off x="4572000" y="1961744"/>
            <a:ext cx="4038600" cy="1512678"/>
            <a:chOff x="4572000" y="1961744"/>
            <a:chExt cx="4038600" cy="1512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C1C624-28FE-256B-BCF7-28041B772709}"/>
                </a:ext>
              </a:extLst>
            </p:cNvPr>
            <p:cNvSpPr txBox="1"/>
            <p:nvPr/>
          </p:nvSpPr>
          <p:spPr>
            <a:xfrm>
              <a:off x="4572000" y="2304871"/>
              <a:ext cx="4038600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food &lt;- c("pizza", "burgers")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glue('My name is {name}. I like {food}.')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pizza.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burgers.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53C031-5F75-E412-BF98-1AF0B4DE21D4}"/>
                </a:ext>
              </a:extLst>
            </p:cNvPr>
            <p:cNvSpPr txBox="1"/>
            <p:nvPr/>
          </p:nvSpPr>
          <p:spPr>
            <a:xfrm>
              <a:off x="4572000" y="1961744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glue is vectorized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B3D91-9EB0-0136-8C7D-E6028AF0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537B6-0D82-9AF4-E118-1B22AE869E74}"/>
              </a:ext>
            </a:extLst>
          </p:cNvPr>
          <p:cNvSpPr txBox="1"/>
          <p:nvPr/>
        </p:nvSpPr>
        <p:spPr>
          <a:xfrm>
            <a:off x="457200" y="228600"/>
            <a:ext cx="487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&gt; str(survey)</a:t>
            </a:r>
          </a:p>
          <a:p>
            <a:r>
              <a:rPr lang="en-CA" sz="1400" dirty="0"/>
              <a:t>'</a:t>
            </a:r>
            <a:r>
              <a:rPr lang="en-CA" sz="1400" dirty="0" err="1"/>
              <a:t>data.frame</a:t>
            </a:r>
            <a:r>
              <a:rPr lang="en-CA" sz="1400" dirty="0"/>
              <a:t>':	200 obs. of  3 variables:</a:t>
            </a:r>
          </a:p>
          <a:p>
            <a:r>
              <a:rPr lang="en-CA" sz="1400" dirty="0"/>
              <a:t> $ marital: Factor w/ 5 levels "</a:t>
            </a:r>
            <a:r>
              <a:rPr lang="en-CA" sz="1400" dirty="0" err="1"/>
              <a:t>divorced","married</a:t>
            </a:r>
            <a:r>
              <a:rPr lang="en-CA" sz="1400" dirty="0"/>
              <a:t>",..: 2 4 2 2 2 ...</a:t>
            </a:r>
          </a:p>
          <a:p>
            <a:r>
              <a:rPr lang="en-CA" sz="1400" dirty="0"/>
              <a:t> $ party  : Factor w/ 4 levels "</a:t>
            </a:r>
            <a:r>
              <a:rPr lang="en-CA" sz="1400" dirty="0" err="1"/>
              <a:t>Green","Lib</a:t>
            </a:r>
            <a:r>
              <a:rPr lang="en-CA" sz="1400" dirty="0"/>
              <a:t>",..: 3 4 2 2 4 ...</a:t>
            </a:r>
          </a:p>
          <a:p>
            <a:r>
              <a:rPr lang="en-CA" sz="1400" dirty="0"/>
              <a:t> $ age    : num  33.5 24 31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FC0F5-A6D8-7A8B-442A-FF83633492B8}"/>
              </a:ext>
            </a:extLst>
          </p:cNvPr>
          <p:cNvSpPr txBox="1"/>
          <p:nvPr/>
        </p:nvSpPr>
        <p:spPr>
          <a:xfrm>
            <a:off x="457200" y="16764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default: Alpha order</a:t>
            </a:r>
          </a:p>
          <a:p>
            <a:r>
              <a:rPr lang="en-CA" sz="1600" dirty="0" err="1"/>
              <a:t>ggplot</a:t>
            </a:r>
            <a:r>
              <a:rPr lang="en-CA" sz="1600" dirty="0"/>
              <a:t>(survey, </a:t>
            </a:r>
            <a:r>
              <a:rPr lang="en-CA" sz="1600" dirty="0" err="1"/>
              <a:t>aes</a:t>
            </a:r>
            <a:r>
              <a:rPr lang="en-CA" sz="1600" dirty="0"/>
              <a:t>(x= party, fill = party)) +    </a:t>
            </a:r>
          </a:p>
          <a:p>
            <a:r>
              <a:rPr lang="en-CA" sz="1600" dirty="0"/>
              <a:t>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02E-9954-6D7B-63A0-8365BB42C227}"/>
              </a:ext>
            </a:extLst>
          </p:cNvPr>
          <p:cNvSpPr txBox="1"/>
          <p:nvPr/>
        </p:nvSpPr>
        <p:spPr>
          <a:xfrm>
            <a:off x="533400" y="3124200"/>
            <a:ext cx="4038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frequency</a:t>
            </a:r>
          </a:p>
          <a:p>
            <a:r>
              <a:rPr lang="en-CA" sz="1600" dirty="0"/>
              <a:t>survey |&gt;  mutate(party=</a:t>
            </a:r>
            <a:r>
              <a:rPr lang="en-CA" sz="1600" dirty="0" err="1"/>
              <a:t>fct_i</a:t>
            </a:r>
            <a:endParaRPr lang="en-CA" sz="1600" dirty="0"/>
          </a:p>
          <a:p>
            <a:r>
              <a:rPr lang="en-CA" sz="1600" dirty="0" err="1"/>
              <a:t>nfreq</a:t>
            </a:r>
            <a:r>
              <a:rPr lang="en-CA" sz="1600" dirty="0"/>
              <a:t>(party)) |&gt;  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  </a:t>
            </a:r>
          </a:p>
          <a:p>
            <a:r>
              <a:rPr lang="en-CA" sz="1600" dirty="0"/>
              <a:t> 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F4E1-1039-3184-BE8A-D87E597F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346" y="1356000"/>
            <a:ext cx="3559522" cy="169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9CB25-F79F-5A77-F6CE-865ED9A3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3559522" cy="16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8C2FF-0EFE-457B-60CD-2198C14C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6" y="4973068"/>
            <a:ext cx="3559522" cy="169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0134C-9647-5389-F5F3-C156F38C46E6}"/>
              </a:ext>
            </a:extLst>
          </p:cNvPr>
          <p:cNvSpPr txBox="1"/>
          <p:nvPr/>
        </p:nvSpPr>
        <p:spPr>
          <a:xfrm>
            <a:off x="609600" y="4855951"/>
            <a:ext cx="4270746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right - left</a:t>
            </a:r>
          </a:p>
          <a:p>
            <a:r>
              <a:rPr lang="en-CA" sz="1600" dirty="0"/>
              <a:t>survey |&gt; </a:t>
            </a:r>
          </a:p>
          <a:p>
            <a:r>
              <a:rPr lang="en-CA" sz="1600" dirty="0"/>
              <a:t>   mutate(party = </a:t>
            </a:r>
            <a:r>
              <a:rPr lang="en-CA" sz="1600" dirty="0" err="1"/>
              <a:t>fct_relevel</a:t>
            </a:r>
            <a:r>
              <a:rPr lang="en-CA" sz="1600" dirty="0"/>
              <a:t>(party, </a:t>
            </a:r>
          </a:p>
          <a:p>
            <a:r>
              <a:rPr lang="en-CA" sz="1600" dirty="0"/>
              <a:t>                                                  c("PC", "Lib", </a:t>
            </a:r>
          </a:p>
          <a:p>
            <a:r>
              <a:rPr lang="en-CA" sz="1600" dirty="0"/>
              <a:t>                                                 "NDP", "Green"))) |&gt;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</a:t>
            </a:r>
          </a:p>
          <a:p>
            <a:r>
              <a:rPr lang="en-CA" sz="1600" dirty="0"/>
              <a:t>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408D3F4-0046-C302-9780-8CB3A74A5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34" y="22860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|&gt;</a:t>
            </a:r>
          </a:p>
          <a:p>
            <a:r>
              <a:rPr lang="en-US" sz="1400" dirty="0"/>
              <a:t>     filter(abs(Lat) &lt; 60) |&gt;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|&gt;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182D73B-28EE-CC30-039E-7C4D82A815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pic>
        <p:nvPicPr>
          <p:cNvPr id="4" name="Picture 3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67104C94-698C-F1A4-0130-4C1083CE30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82" y="5527935"/>
            <a:ext cx="745907" cy="8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|&gt;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|&gt;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|&gt;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|&gt;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|&gt; unnest(glanced) |&gt;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|&gt;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|&gt;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|&gt;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|&gt;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|&gt;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|&gt; unnest(augmented) |&gt;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|&gt; </a:t>
            </a:r>
            <a:r>
              <a:rPr lang="en-CA" dirty="0" err="1"/>
              <a:t>gt</a:t>
            </a:r>
            <a:r>
              <a:rPr lang="en-CA" dirty="0"/>
              <a:t>() |&gt;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|&gt;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|&gt;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73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tidyverse</a:t>
            </a:r>
            <a:r>
              <a:rPr lang="en-CA" dirty="0"/>
              <a:t> thinking</a:t>
            </a:r>
          </a:p>
          <a:p>
            <a:pPr lvl="1"/>
            <a:r>
              <a:rPr lang="en-CA" dirty="0"/>
              <a:t>data import </a:t>
            </a:r>
            <a:r>
              <a:rPr lang="en-CA" dirty="0">
                <a:sym typeface="Symbol" panose="05050102010706020507" pitchFamily="18" charset="2"/>
              </a:rPr>
              <a:t> clean  make tidy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often need to reshape, wide  long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tools for dates, factors, strings</a:t>
            </a:r>
          </a:p>
          <a:p>
            <a:r>
              <a:rPr lang="en-CA" dirty="0">
                <a:sym typeface="Symbol" panose="05050102010706020507" pitchFamily="18" charset="2"/>
              </a:rPr>
              <a:t>Models: 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broom to extract tidy results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nest – map trick to fit/plot multiple models</a:t>
            </a:r>
          </a:p>
          <a:p>
            <a:r>
              <a:rPr lang="en-CA" dirty="0">
                <a:sym typeface="Symbol" panose="05050102010706020507" pitchFamily="18" charset="2"/>
              </a:rPr>
              <a:t>Writing it up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table tools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Use </a:t>
            </a:r>
            <a:r>
              <a:rPr lang="en-CA" dirty="0" err="1">
                <a:sym typeface="Symbol" panose="05050102010706020507" pitchFamily="18" charset="2"/>
              </a:rPr>
              <a:t>Rstudio</a:t>
            </a:r>
            <a:r>
              <a:rPr lang="en-CA" dirty="0">
                <a:sym typeface="Symbol" panose="05050102010706020507" pitchFamily="18" charset="2"/>
              </a:rPr>
              <a:t> projects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reproducible reporting (.</a:t>
            </a:r>
            <a:r>
              <a:rPr lang="en-CA" dirty="0" err="1">
                <a:sym typeface="Symbol" panose="05050102010706020507" pitchFamily="18" charset="2"/>
              </a:rPr>
              <a:t>Rmd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5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454B-2E46-7499-9FC6-275EDD2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ggplot</a:t>
            </a:r>
            <a:r>
              <a:rPr lang="en-CA" dirty="0"/>
              <a:t> extensions -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1F0B1-4614-1545-F8F1-02F6144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763C9-9073-FE3E-B12E-AF0190F8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82000" cy="50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6ECEF-CDA8-86DB-4234-750011226B30}"/>
              </a:ext>
            </a:extLst>
          </p:cNvPr>
          <p:cNvSpPr txBox="1"/>
          <p:nvPr/>
        </p:nvSpPr>
        <p:spPr>
          <a:xfrm>
            <a:off x="457200" y="112750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book by Antti Rask: </a:t>
            </a:r>
            <a:r>
              <a:rPr lang="en-CA" dirty="0">
                <a:hlinkClick r:id="rId3"/>
              </a:rPr>
              <a:t>https://ggplot2-extended-book.com/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7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11515</TotalTime>
  <Words>8534</Words>
  <Application>Microsoft Office PowerPoint</Application>
  <PresentationFormat>On-screen Show (4:3)</PresentationFormat>
  <Paragraphs>1078</Paragraphs>
  <Slides>85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Arial Narrow</vt:lpstr>
      <vt:lpstr>Arial Unicode MS</vt:lpstr>
      <vt:lpstr>Calibri</vt:lpstr>
      <vt:lpstr>Consolas</vt:lpstr>
      <vt:lpstr>Courier New</vt:lpstr>
      <vt:lpstr>Fira Code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PowerPoint Presentation</vt:lpstr>
      <vt:lpstr>glue: Interpolating strings</vt:lpstr>
      <vt:lpstr>forcats: Working with factors</vt:lpstr>
      <vt:lpstr>PowerPoint Presentation</vt:lpstr>
      <vt:lpstr>Tidy tools: overview</vt:lpstr>
      <vt:lpstr>Data wrangling with dplyr &amp; tidyr</vt:lpstr>
      <vt:lpstr>Tidy operations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Summary</vt:lpstr>
      <vt:lpstr>Summary</vt:lpstr>
      <vt:lpstr>ggplot extensions</vt:lpstr>
      <vt:lpstr>ggplot extensions - book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225</cp:revision>
  <dcterms:created xsi:type="dcterms:W3CDTF">2017-10-14T20:35:56Z</dcterms:created>
  <dcterms:modified xsi:type="dcterms:W3CDTF">2025-03-02T22:46:01Z</dcterms:modified>
</cp:coreProperties>
</file>